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sldIdLst>
    <p:sldId id="259" r:id="rId2"/>
  </p:sldIdLst>
  <p:sldSz cx="12192000" cy="6858000"/>
  <p:notesSz cx="7010400" cy="92964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scar Sánchez" initials="O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8"/>
    <p:restoredTop sz="94674"/>
  </p:normalViewPr>
  <p:slideViewPr>
    <p:cSldViewPr snapToGrid="0" snapToObjects="1">
      <p:cViewPr varScale="1">
        <p:scale>
          <a:sx n="92" d="100"/>
          <a:sy n="92" d="100"/>
        </p:scale>
        <p:origin x="1164"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ight Triangle 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1089484" y="1730403"/>
            <a:ext cx="7531497" cy="1204306"/>
          </a:xfrm>
        </p:spPr>
        <p:txBody>
          <a:bodyPr bIns="9144" anchor="b"/>
          <a:lstStyle>
            <a:lvl1pPr>
              <a:defRPr sz="3200"/>
            </a:lvl1pPr>
          </a:lstStyle>
          <a:p>
            <a:r>
              <a:rPr lang="es-ES"/>
              <a:t>Haga clic para modificar el estilo de título del patrón</a:t>
            </a:r>
            <a:endParaRPr lang="en-US" dirty="0"/>
          </a:p>
        </p:txBody>
      </p:sp>
      <p:sp>
        <p:nvSpPr>
          <p:cNvPr id="3" name="Subtitle 2"/>
          <p:cNvSpPr>
            <a:spLocks noGrp="1"/>
          </p:cNvSpPr>
          <p:nvPr>
            <p:ph type="subTitle" idx="1"/>
          </p:nvPr>
        </p:nvSpPr>
        <p:spPr>
          <a:xfrm rot="19140000">
            <a:off x="1616370" y="2470926"/>
            <a:ext cx="8681508"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1BD7C24-1F7F-3043-B6F9-F459B50F2090}" type="datetimeFigureOut">
              <a:rPr lang="es-ES_tradnl" smtClean="0"/>
              <a:t>04/05/2026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1BD7C24-1F7F-3043-B6F9-F459B50F2090}" type="datetimeFigureOut">
              <a:rPr lang="es-ES_tradnl" smtClean="0"/>
              <a:t>04/05/2026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1" y="2647950"/>
            <a:ext cx="4762500"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1092532" y="1726738"/>
            <a:ext cx="7534656"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a:t>Haga clic para modificar el estilo de título del patrón</a:t>
            </a:r>
            <a:endParaRPr lang="en-US" dirty="0"/>
          </a:p>
        </p:txBody>
      </p:sp>
      <p:sp>
        <p:nvSpPr>
          <p:cNvPr id="3" name="Text Placeholder 2"/>
          <p:cNvSpPr>
            <a:spLocks noGrp="1"/>
          </p:cNvSpPr>
          <p:nvPr>
            <p:ph type="body" idx="1"/>
          </p:nvPr>
        </p:nvSpPr>
        <p:spPr>
          <a:xfrm rot="19140000">
            <a:off x="1621536" y="2468304"/>
            <a:ext cx="8680704"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a:t>Haga clic para modificar el estilo de texto del patrón</a:t>
            </a:r>
          </a:p>
        </p:txBody>
      </p:sp>
      <p:sp>
        <p:nvSpPr>
          <p:cNvPr id="4" name="Date Placeholder 3"/>
          <p:cNvSpPr>
            <a:spLocks noGrp="1"/>
          </p:cNvSpPr>
          <p:nvPr>
            <p:ph type="dt" sz="half" idx="10"/>
          </p:nvPr>
        </p:nvSpPr>
        <p:spPr/>
        <p:txBody>
          <a:bodyPr/>
          <a:lstStyle/>
          <a:p>
            <a:fld id="{E1BD7C24-1F7F-3043-B6F9-F459B50F2090}" type="datetimeFigureOut">
              <a:rPr lang="es-ES_tradnl" smtClean="0"/>
              <a:t>04/05/2026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97280"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66688"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1BD7C24-1F7F-3043-B6F9-F459B50F2090}" type="datetimeFigureOut">
              <a:rPr lang="es-ES_tradnl" smtClean="0"/>
              <a:t>04/05/2026</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0CE0981E-5239-0A40-BD02-AE1021D2EFEE}" type="slidenum">
              <a:rPr lang="es-ES_tradnl" smtClean="0"/>
              <a:t>‹Nº›</a:t>
            </a:fld>
            <a:endParaRPr lang="es-ES_tradnl"/>
          </a:p>
        </p:txBody>
      </p:sp>
      <p:sp>
        <p:nvSpPr>
          <p:cNvPr id="8" name="Title 7"/>
          <p:cNvSpPr>
            <a:spLocks noGrp="1"/>
          </p:cNvSpPr>
          <p:nvPr>
            <p:ph type="title"/>
          </p:nvPr>
        </p:nvSpPr>
        <p:spPr/>
        <p:txBody>
          <a:bodyPr/>
          <a:lstStyle/>
          <a:p>
            <a:r>
              <a:rPr lang="es-ES"/>
              <a:t>Haga clic para modificar el estilo de título del patrón</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Text Placeholder 2"/>
          <p:cNvSpPr>
            <a:spLocks noGrp="1"/>
          </p:cNvSpPr>
          <p:nvPr>
            <p:ph type="body" idx="1"/>
          </p:nvPr>
        </p:nvSpPr>
        <p:spPr>
          <a:xfrm>
            <a:off x="1097280"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a:t>Haga clic para modificar el estilo de texto del patrón</a:t>
            </a:r>
          </a:p>
        </p:txBody>
      </p:sp>
      <p:sp>
        <p:nvSpPr>
          <p:cNvPr id="4" name="Content Placeholder 3"/>
          <p:cNvSpPr>
            <a:spLocks noGrp="1"/>
          </p:cNvSpPr>
          <p:nvPr>
            <p:ph sz="half" idx="2"/>
          </p:nvPr>
        </p:nvSpPr>
        <p:spPr>
          <a:xfrm>
            <a:off x="1092200"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66688"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a:t>Haga clic para modificar el estilo de texto del patrón</a:t>
            </a:r>
          </a:p>
        </p:txBody>
      </p:sp>
      <p:sp>
        <p:nvSpPr>
          <p:cNvPr id="6" name="Content Placeholder 5"/>
          <p:cNvSpPr>
            <a:spLocks noGrp="1"/>
          </p:cNvSpPr>
          <p:nvPr>
            <p:ph sz="quarter" idx="4"/>
          </p:nvPr>
        </p:nvSpPr>
        <p:spPr>
          <a:xfrm>
            <a:off x="6266688"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1BD7C24-1F7F-3043-B6F9-F459B50F2090}" type="datetimeFigureOut">
              <a:rPr lang="es-ES_tradnl" smtClean="0"/>
              <a:t>04/05/2026</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0CE0981E-5239-0A40-BD02-AE1021D2EFEE}" type="slidenum">
              <a:rPr lang="es-ES_tradnl" smtClean="0"/>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fld id="{E1BD7C24-1F7F-3043-B6F9-F459B50F2090}" type="datetimeFigureOut">
              <a:rPr lang="es-ES_tradnl" smtClean="0"/>
              <a:t>04/05/2026</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0CE0981E-5239-0A40-BD02-AE1021D2EFEE}" type="slidenum">
              <a:rPr lang="es-ES_tradnl" smtClean="0"/>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BD7C24-1F7F-3043-B6F9-F459B50F2090}" type="datetimeFigureOut">
              <a:rPr lang="es-ES_tradnl" smtClean="0"/>
              <a:t>04/05/2026</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0CE0981E-5239-0A40-BD02-AE1021D2EFEE}" type="slidenum">
              <a:rPr lang="es-ES_tradnl" smtClean="0"/>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7" name="Right Triangle 1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1720852" y="-1720850"/>
            <a:ext cx="6858000" cy="10299704"/>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1046573" y="1576104"/>
            <a:ext cx="694944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a:t>Haga clic para modificar el estilo de título del patrón</a:t>
            </a:r>
            <a:endParaRPr lang="en-US" dirty="0"/>
          </a:p>
        </p:txBody>
      </p:sp>
      <p:sp>
        <p:nvSpPr>
          <p:cNvPr id="3" name="Content Placeholder 2"/>
          <p:cNvSpPr>
            <a:spLocks noGrp="1"/>
          </p:cNvSpPr>
          <p:nvPr>
            <p:ph idx="1"/>
          </p:nvPr>
        </p:nvSpPr>
        <p:spPr>
          <a:xfrm>
            <a:off x="6332737" y="2618913"/>
            <a:ext cx="507703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rot="19140000">
            <a:off x="1730605" y="2253385"/>
            <a:ext cx="7726347"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s-ES"/>
              <a:t>Haga clic para modificar el estilo de texto del patrón</a:t>
            </a:r>
          </a:p>
        </p:txBody>
      </p:sp>
      <p:sp>
        <p:nvSpPr>
          <p:cNvPr id="5" name="Date Placeholder 4"/>
          <p:cNvSpPr>
            <a:spLocks noGrp="1"/>
          </p:cNvSpPr>
          <p:nvPr>
            <p:ph type="dt" sz="half" idx="10"/>
          </p:nvPr>
        </p:nvSpPr>
        <p:spPr/>
        <p:txBody>
          <a:bodyPr/>
          <a:lstStyle/>
          <a:p>
            <a:fld id="{E1BD7C24-1F7F-3043-B6F9-F459B50F2090}" type="datetimeFigureOut">
              <a:rPr lang="es-ES_tradnl" smtClean="0"/>
              <a:t>04/05/2026</a:t>
            </a:fld>
            <a:endParaRPr lang="es-ES_tradnl"/>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s-ES_tradnl"/>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0CE0981E-5239-0A40-BD02-AE1021D2EFEE}" type="slidenum">
              <a:rPr lang="es-ES_tradnl" smtClean="0"/>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705101" y="0"/>
            <a:ext cx="9486900"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s-ES"/>
              <a:t>Haga clic en el icono para agregar una imagen</a:t>
            </a:r>
            <a:endParaRPr lang="en-US" dirty="0"/>
          </a:p>
        </p:txBody>
      </p:sp>
      <p:sp>
        <p:nvSpPr>
          <p:cNvPr id="9" name="Right Triangle 8"/>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 y="5048250"/>
            <a:ext cx="4762500"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94929" y="1717501"/>
            <a:ext cx="7315200" cy="867444"/>
          </a:xfrm>
        </p:spPr>
        <p:txBody>
          <a:bodyPr anchor="b"/>
          <a:lstStyle>
            <a:lvl1pPr algn="l">
              <a:defRPr sz="2800" b="0">
                <a:latin typeface="+mj-lt"/>
              </a:defRPr>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rot="19140000">
            <a:off x="1524639" y="2180529"/>
            <a:ext cx="8128727"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E1BD7C24-1F7F-3043-B6F9-F459B50F2090}" type="datetimeFigureOut">
              <a:rPr lang="es-ES_tradnl" smtClean="0"/>
              <a:t>04/05/2026</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0CE0981E-5239-0A40-BD02-AE1021D2EFEE}" type="slidenum">
              <a:rPr lang="es-ES_tradnl" smtClean="0"/>
              <a:t>‹Nº›</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E1BD7C24-1F7F-3043-B6F9-F459B50F2090}" type="datetimeFigureOut">
              <a:rPr lang="es-ES_tradnl" smtClean="0"/>
              <a:t>04/05/2026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4678362"/>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600" y="274639"/>
            <a:ext cx="8026400" cy="4678362"/>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E1BD7C24-1F7F-3043-B6F9-F459B50F2090}" type="datetimeFigureOut">
              <a:rPr lang="es-ES_tradnl" smtClean="0"/>
              <a:t>04/05/2026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3175" y="5050633"/>
            <a:ext cx="4765676"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3173" y="5051293"/>
            <a:ext cx="12195173"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97280" y="365760"/>
            <a:ext cx="10027920" cy="548640"/>
          </a:xfrm>
          <a:prstGeom prst="rect">
            <a:avLst/>
          </a:prstGeom>
        </p:spPr>
        <p:txBody>
          <a:bodyPr vert="horz" lIns="91440" tIns="45720" rIns="91440" bIns="45720" rtlCol="0" anchor="ctr">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100629"/>
            <a:ext cx="10027920" cy="3579849"/>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19140000">
            <a:off x="268224" y="5870448"/>
            <a:ext cx="2901696" cy="201168"/>
          </a:xfrm>
          <a:prstGeom prst="rect">
            <a:avLst/>
          </a:prstGeom>
        </p:spPr>
        <p:txBody>
          <a:bodyPr vert="horz" lIns="91440" tIns="45720" rIns="91440" bIns="45720" rtlCol="0" anchor="ctr"/>
          <a:lstStyle>
            <a:lvl1pPr algn="l">
              <a:defRPr sz="1200">
                <a:solidFill>
                  <a:srgbClr val="FFFFFF"/>
                </a:solidFill>
              </a:defRPr>
            </a:lvl1pPr>
          </a:lstStyle>
          <a:p>
            <a:fld id="{E1BD7C24-1F7F-3043-B6F9-F459B50F2090}" type="datetimeFigureOut">
              <a:rPr lang="es-ES_tradnl" smtClean="0"/>
              <a:t>04/05/2026</a:t>
            </a:fld>
            <a:endParaRPr lang="es-ES_tradnl"/>
          </a:p>
        </p:txBody>
      </p:sp>
      <p:sp>
        <p:nvSpPr>
          <p:cNvPr id="5" name="Footer Placeholder 4"/>
          <p:cNvSpPr>
            <a:spLocks noGrp="1"/>
          </p:cNvSpPr>
          <p:nvPr>
            <p:ph type="ftr" sz="quarter" idx="3"/>
          </p:nvPr>
        </p:nvSpPr>
        <p:spPr>
          <a:xfrm>
            <a:off x="4690019" y="6285122"/>
            <a:ext cx="62992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s-ES_tradnl"/>
          </a:p>
        </p:txBody>
      </p:sp>
      <p:sp>
        <p:nvSpPr>
          <p:cNvPr id="6" name="Slide Number Placeholder 5"/>
          <p:cNvSpPr>
            <a:spLocks noGrp="1"/>
          </p:cNvSpPr>
          <p:nvPr>
            <p:ph type="sldNum" sz="quarter" idx="4"/>
          </p:nvPr>
        </p:nvSpPr>
        <p:spPr>
          <a:xfrm>
            <a:off x="11201384" y="6170822"/>
            <a:ext cx="67056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0CE0981E-5239-0A40-BD02-AE1021D2EFEE}" type="slidenum">
              <a:rPr lang="es-ES_tradnl" smtClean="0"/>
              <a:t>‹Nº›</a:t>
            </a:fld>
            <a:endParaRPr lang="es-ES_tradnl"/>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32" y="35397"/>
            <a:ext cx="1911282" cy="1093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8 Rectángulo"/>
          <p:cNvSpPr/>
          <p:nvPr/>
        </p:nvSpPr>
        <p:spPr>
          <a:xfrm>
            <a:off x="5862916" y="5162716"/>
            <a:ext cx="6186202" cy="1569660"/>
          </a:xfrm>
          <a:prstGeom prst="rect">
            <a:avLst/>
          </a:prstGeom>
        </p:spPr>
        <p:txBody>
          <a:bodyPr wrap="square">
            <a:spAutoFit/>
          </a:bodyPr>
          <a:lstStyle/>
          <a:p>
            <a:r>
              <a:rPr lang="es-MX" sz="1600" b="1" dirty="0">
                <a:latin typeface="Arial" panose="020B0604020202020204" pitchFamily="34" charset="0"/>
                <a:cs typeface="Arial" panose="020B0604020202020204" pitchFamily="34" charset="0"/>
              </a:rPr>
              <a:t>Nombre del servidor público que genera la información</a:t>
            </a:r>
            <a:r>
              <a:rPr lang="es-MX" sz="1600" dirty="0">
                <a:latin typeface="Arial" panose="020B0604020202020204" pitchFamily="34" charset="0"/>
                <a:cs typeface="Arial" panose="020B0604020202020204" pitchFamily="34" charset="0"/>
              </a:rPr>
              <a:t>:</a:t>
            </a:r>
          </a:p>
          <a:p>
            <a:r>
              <a:rPr lang="es-MX" sz="1600" dirty="0">
                <a:latin typeface="Arial" panose="020B0604020202020204" pitchFamily="34" charset="0"/>
                <a:cs typeface="Arial" panose="020B0604020202020204" pitchFamily="34" charset="0"/>
              </a:rPr>
              <a:t>Lic. Lauren Rosaura Rodríguez Villarreal, </a:t>
            </a:r>
            <a:r>
              <a:rPr lang="es-ES" sz="1600" dirty="0">
                <a:latin typeface="Arial" panose="020B0604020202020204" pitchFamily="34" charset="0"/>
                <a:cs typeface="Arial" panose="020B0604020202020204" pitchFamily="34" charset="0"/>
              </a:rPr>
              <a:t>Directora Administrativa </a:t>
            </a:r>
            <a:endParaRPr lang="es-MX" sz="1600" dirty="0">
              <a:latin typeface="Arial" panose="020B0604020202020204" pitchFamily="34" charset="0"/>
              <a:cs typeface="Arial" panose="020B0604020202020204" pitchFamily="34" charset="0"/>
            </a:endParaRPr>
          </a:p>
          <a:p>
            <a:r>
              <a:rPr lang="es-MX" sz="1600" b="1" dirty="0">
                <a:latin typeface="Arial" panose="020B0604020202020204" pitchFamily="34" charset="0"/>
                <a:cs typeface="Arial" panose="020B0604020202020204" pitchFamily="34" charset="0"/>
              </a:rPr>
              <a:t>Nombre del servidor público que actualiza la información:</a:t>
            </a:r>
          </a:p>
          <a:p>
            <a:r>
              <a:rPr lang="es-MX" sz="1600" dirty="0">
                <a:latin typeface="Arial" panose="020B0604020202020204" pitchFamily="34" charset="0"/>
                <a:cs typeface="Arial" panose="020B0604020202020204" pitchFamily="34" charset="0"/>
              </a:rPr>
              <a:t>Lic. Elida del Carmen Patlán Covarrubias, Titular de la Unidad de Transparencia. </a:t>
            </a:r>
          </a:p>
          <a:p>
            <a:r>
              <a:rPr lang="es-MX" sz="1600" b="1" dirty="0">
                <a:latin typeface="Arial" panose="020B0604020202020204" pitchFamily="34" charset="0"/>
                <a:cs typeface="Arial" panose="020B0604020202020204" pitchFamily="34" charset="0"/>
              </a:rPr>
              <a:t>Fecha de actualización</a:t>
            </a:r>
            <a:r>
              <a:rPr lang="es-MX" sz="1600">
                <a:latin typeface="Arial" panose="020B0604020202020204" pitchFamily="34" charset="0"/>
                <a:cs typeface="Arial" panose="020B0604020202020204" pitchFamily="34" charset="0"/>
              </a:rPr>
              <a:t>: 30/04/2026</a:t>
            </a:r>
            <a:endParaRPr lang="es-MX" sz="1600" dirty="0">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5A42319F-99A3-83D6-3AE3-D66E60B674D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09857" y="169406"/>
            <a:ext cx="1945911" cy="825676"/>
          </a:xfrm>
          <a:prstGeom prst="rect">
            <a:avLst/>
          </a:prstGeom>
          <a:noFill/>
          <a:ln>
            <a:noFill/>
          </a:ln>
        </p:spPr>
      </p:pic>
      <p:pic>
        <p:nvPicPr>
          <p:cNvPr id="3" name="Imagen 2">
            <a:extLst>
              <a:ext uri="{FF2B5EF4-FFF2-40B4-BE49-F238E27FC236}">
                <a16:creationId xmlns:a16="http://schemas.microsoft.com/office/drawing/2014/main" id="{E93D4493-23C4-4A1E-B7D2-EAF6F21CBF97}"/>
              </a:ext>
            </a:extLst>
          </p:cNvPr>
          <p:cNvPicPr>
            <a:picLocks noChangeAspect="1"/>
          </p:cNvPicPr>
          <p:nvPr/>
        </p:nvPicPr>
        <p:blipFill>
          <a:blip r:embed="rId4"/>
          <a:stretch>
            <a:fillRect/>
          </a:stretch>
        </p:blipFill>
        <p:spPr>
          <a:xfrm>
            <a:off x="427176" y="5163671"/>
            <a:ext cx="1356799" cy="1364132"/>
          </a:xfrm>
          <a:prstGeom prst="rect">
            <a:avLst/>
          </a:prstGeom>
        </p:spPr>
      </p:pic>
      <p:graphicFrame>
        <p:nvGraphicFramePr>
          <p:cNvPr id="5" name="Tabla 4">
            <a:extLst>
              <a:ext uri="{FF2B5EF4-FFF2-40B4-BE49-F238E27FC236}">
                <a16:creationId xmlns:a16="http://schemas.microsoft.com/office/drawing/2014/main" id="{88634B0E-9582-4279-A951-69EA4CC6027E}"/>
              </a:ext>
            </a:extLst>
          </p:cNvPr>
          <p:cNvGraphicFramePr>
            <a:graphicFrameLocks noGrp="1"/>
          </p:cNvGraphicFramePr>
          <p:nvPr>
            <p:extLst>
              <p:ext uri="{D42A27DB-BD31-4B8C-83A1-F6EECF244321}">
                <p14:modId xmlns:p14="http://schemas.microsoft.com/office/powerpoint/2010/main" val="3977489406"/>
              </p:ext>
            </p:extLst>
          </p:nvPr>
        </p:nvGraphicFramePr>
        <p:xfrm>
          <a:off x="770966" y="1306335"/>
          <a:ext cx="10856255" cy="3513651"/>
        </p:xfrm>
        <a:graphic>
          <a:graphicData uri="http://schemas.openxmlformats.org/drawingml/2006/table">
            <a:tbl>
              <a:tblPr>
                <a:tableStyleId>{5C22544A-7EE6-4342-B048-85BDC9FD1C3A}</a:tableStyleId>
              </a:tblPr>
              <a:tblGrid>
                <a:gridCol w="631395">
                  <a:extLst>
                    <a:ext uri="{9D8B030D-6E8A-4147-A177-3AD203B41FA5}">
                      <a16:colId xmlns:a16="http://schemas.microsoft.com/office/drawing/2014/main" val="3566865041"/>
                    </a:ext>
                  </a:extLst>
                </a:gridCol>
                <a:gridCol w="681242">
                  <a:extLst>
                    <a:ext uri="{9D8B030D-6E8A-4147-A177-3AD203B41FA5}">
                      <a16:colId xmlns:a16="http://schemas.microsoft.com/office/drawing/2014/main" val="2400820659"/>
                    </a:ext>
                  </a:extLst>
                </a:gridCol>
                <a:gridCol w="797551">
                  <a:extLst>
                    <a:ext uri="{9D8B030D-6E8A-4147-A177-3AD203B41FA5}">
                      <a16:colId xmlns:a16="http://schemas.microsoft.com/office/drawing/2014/main" val="898622234"/>
                    </a:ext>
                  </a:extLst>
                </a:gridCol>
                <a:gridCol w="905553">
                  <a:extLst>
                    <a:ext uri="{9D8B030D-6E8A-4147-A177-3AD203B41FA5}">
                      <a16:colId xmlns:a16="http://schemas.microsoft.com/office/drawing/2014/main" val="3664133573"/>
                    </a:ext>
                  </a:extLst>
                </a:gridCol>
                <a:gridCol w="515085">
                  <a:extLst>
                    <a:ext uri="{9D8B030D-6E8A-4147-A177-3AD203B41FA5}">
                      <a16:colId xmlns:a16="http://schemas.microsoft.com/office/drawing/2014/main" val="45589810"/>
                    </a:ext>
                  </a:extLst>
                </a:gridCol>
                <a:gridCol w="681242">
                  <a:extLst>
                    <a:ext uri="{9D8B030D-6E8A-4147-A177-3AD203B41FA5}">
                      <a16:colId xmlns:a16="http://schemas.microsoft.com/office/drawing/2014/main" val="1405517700"/>
                    </a:ext>
                  </a:extLst>
                </a:gridCol>
                <a:gridCol w="766398">
                  <a:extLst>
                    <a:ext uri="{9D8B030D-6E8A-4147-A177-3AD203B41FA5}">
                      <a16:colId xmlns:a16="http://schemas.microsoft.com/office/drawing/2014/main" val="1055809834"/>
                    </a:ext>
                  </a:extLst>
                </a:gridCol>
                <a:gridCol w="938784">
                  <a:extLst>
                    <a:ext uri="{9D8B030D-6E8A-4147-A177-3AD203B41FA5}">
                      <a16:colId xmlns:a16="http://schemas.microsoft.com/office/drawing/2014/main" val="2992368580"/>
                    </a:ext>
                  </a:extLst>
                </a:gridCol>
                <a:gridCol w="1165173">
                  <a:extLst>
                    <a:ext uri="{9D8B030D-6E8A-4147-A177-3AD203B41FA5}">
                      <a16:colId xmlns:a16="http://schemas.microsoft.com/office/drawing/2014/main" val="2605962010"/>
                    </a:ext>
                  </a:extLst>
                </a:gridCol>
                <a:gridCol w="1096633">
                  <a:extLst>
                    <a:ext uri="{9D8B030D-6E8A-4147-A177-3AD203B41FA5}">
                      <a16:colId xmlns:a16="http://schemas.microsoft.com/office/drawing/2014/main" val="2467973686"/>
                    </a:ext>
                  </a:extLst>
                </a:gridCol>
                <a:gridCol w="764320">
                  <a:extLst>
                    <a:ext uri="{9D8B030D-6E8A-4147-A177-3AD203B41FA5}">
                      <a16:colId xmlns:a16="http://schemas.microsoft.com/office/drawing/2014/main" val="4076549846"/>
                    </a:ext>
                  </a:extLst>
                </a:gridCol>
                <a:gridCol w="1912879">
                  <a:extLst>
                    <a:ext uri="{9D8B030D-6E8A-4147-A177-3AD203B41FA5}">
                      <a16:colId xmlns:a16="http://schemas.microsoft.com/office/drawing/2014/main" val="369234970"/>
                    </a:ext>
                  </a:extLst>
                </a:gridCol>
              </a:tblGrid>
              <a:tr h="201563">
                <a:tc>
                  <a:txBody>
                    <a:bodyPr/>
                    <a:lstStyle/>
                    <a:p>
                      <a:pPr algn="ctr" fontAlgn="b"/>
                      <a:r>
                        <a:rPr lang="es-MX" sz="1000" u="none" strike="noStrike">
                          <a:effectLst/>
                        </a:rPr>
                        <a:t>Rubro:</a:t>
                      </a:r>
                      <a:endParaRPr lang="es-MX" sz="1000" b="1" i="0" u="none" strike="noStrike">
                        <a:solidFill>
                          <a:srgbClr val="000000"/>
                        </a:solidFill>
                        <a:effectLst/>
                        <a:latin typeface="Aptos Narrow"/>
                      </a:endParaRPr>
                    </a:p>
                  </a:txBody>
                  <a:tcPr marL="5759" marR="5759" marT="5759" marB="0" anchor="b"/>
                </a:tc>
                <a:tc gridSpan="11">
                  <a:txBody>
                    <a:bodyPr/>
                    <a:lstStyle/>
                    <a:p>
                      <a:pPr algn="ctr" fontAlgn="b"/>
                      <a:r>
                        <a:rPr lang="es-ES" sz="1000" b="1" u="none" strike="noStrike" dirty="0">
                          <a:effectLst/>
                        </a:rPr>
                        <a:t>Artículo 22. Fracción III. El importe por concepto de viáticos a partir del jefe de departamento y, en su caso, de gastos de representación.</a:t>
                      </a:r>
                      <a:endParaRPr lang="es-ES" sz="1000" b="1" i="0" u="none" strike="noStrike" dirty="0">
                        <a:solidFill>
                          <a:srgbClr val="000000"/>
                        </a:solidFill>
                        <a:effectLst/>
                        <a:latin typeface="Aptos Narrow"/>
                      </a:endParaRPr>
                    </a:p>
                  </a:txBody>
                  <a:tcPr marL="5759" marR="5759" marT="5759" marB="0" anchor="b"/>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542504095"/>
                  </a:ext>
                </a:extLst>
              </a:tr>
              <a:tr h="460715">
                <a:tc>
                  <a:txBody>
                    <a:bodyPr/>
                    <a:lstStyle/>
                    <a:p>
                      <a:pPr algn="ctr" fontAlgn="ctr"/>
                      <a:r>
                        <a:rPr lang="es-MX" sz="700" u="none" strike="noStrike">
                          <a:effectLst/>
                        </a:rPr>
                        <a:t>Periodo de actualización:</a:t>
                      </a:r>
                      <a:endParaRPr lang="es-MX" sz="700" b="1" i="0" u="none" strike="noStrike">
                        <a:solidFill>
                          <a:srgbClr val="000000"/>
                        </a:solidFill>
                        <a:effectLst/>
                        <a:latin typeface="Aptos Narrow"/>
                      </a:endParaRPr>
                    </a:p>
                  </a:txBody>
                  <a:tcPr marL="5759" marR="5759" marT="5759" marB="0" anchor="ctr"/>
                </a:tc>
                <a:tc gridSpan="11">
                  <a:txBody>
                    <a:bodyPr/>
                    <a:lstStyle/>
                    <a:p>
                      <a:pPr algn="l" fontAlgn="ctr"/>
                      <a:r>
                        <a:rPr lang="es-MX" sz="700" u="none" strike="noStrike" dirty="0">
                          <a:effectLst/>
                        </a:rPr>
                        <a:t>Mensual, con revisión trimestral</a:t>
                      </a:r>
                      <a:endParaRPr lang="es-MX" sz="700" b="0" i="0" u="none" strike="noStrike" dirty="0">
                        <a:solidFill>
                          <a:srgbClr val="000000"/>
                        </a:solidFill>
                        <a:effectLst/>
                        <a:latin typeface="Aptos Narrow"/>
                      </a:endParaRPr>
                    </a:p>
                  </a:txBody>
                  <a:tcPr marL="5759" marR="5759" marT="5759" marB="0" anchor="ct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66863408"/>
                  </a:ext>
                </a:extLst>
              </a:tr>
              <a:tr h="524064">
                <a:tc>
                  <a:txBody>
                    <a:bodyPr/>
                    <a:lstStyle/>
                    <a:p>
                      <a:pPr algn="ctr" fontAlgn="ctr"/>
                      <a:r>
                        <a:rPr lang="es-MX" sz="700" u="none" strike="noStrike">
                          <a:effectLst/>
                        </a:rPr>
                        <a:t>Descripción:</a:t>
                      </a:r>
                      <a:endParaRPr lang="es-MX" sz="700" b="1" i="0" u="none" strike="noStrike">
                        <a:solidFill>
                          <a:srgbClr val="000000"/>
                        </a:solidFill>
                        <a:effectLst/>
                        <a:latin typeface="Aptos Narrow"/>
                      </a:endParaRPr>
                    </a:p>
                  </a:txBody>
                  <a:tcPr marL="5759" marR="5759" marT="5759" marB="0" anchor="ctr"/>
                </a:tc>
                <a:tc gridSpan="11">
                  <a:txBody>
                    <a:bodyPr/>
                    <a:lstStyle/>
                    <a:p>
                      <a:pPr algn="l" fontAlgn="ctr"/>
                      <a:r>
                        <a:rPr lang="es-ES" sz="700" u="none" strike="noStrike" dirty="0">
                          <a:effectLst/>
                        </a:rPr>
                        <a:t>En esta fracción se publicará el importe de los recursos asignados a las personas servidoras públicas que, para el desempeño de sus funciones, deban de trasladarse a lugares distintos al de su adscripción, cubriendo una comisión. </a:t>
                      </a:r>
                      <a:br>
                        <a:rPr lang="es-ES" sz="700" u="none" strike="noStrike" dirty="0">
                          <a:effectLst/>
                        </a:rPr>
                      </a:br>
                      <a:r>
                        <a:rPr lang="es-ES" sz="700" u="none" strike="noStrike" dirty="0">
                          <a:effectLst/>
                        </a:rPr>
                        <a:t>Dichos recursos cubrirán los gastos por concepto de alimentación, hospedaje y gastos menores inherentes al viaje a partir de la categoría de jefatura de departamento. Se deben publicar los gastos de representación, en caso de no contar con esta partida, se debe publicar nota fundada, motivada y con su respectiva actualización en formato día/mes/año. </a:t>
                      </a:r>
                      <a:endParaRPr lang="es-ES" sz="700" b="0" i="0" u="none" strike="noStrike" dirty="0">
                        <a:solidFill>
                          <a:srgbClr val="000000"/>
                        </a:solidFill>
                        <a:effectLst/>
                        <a:latin typeface="Aptos Narrow"/>
                      </a:endParaRPr>
                    </a:p>
                  </a:txBody>
                  <a:tcPr marL="5759" marR="5759" marT="5759" marB="0" anchor="ct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4664146"/>
                  </a:ext>
                </a:extLst>
              </a:tr>
              <a:tr h="976664">
                <a:tc>
                  <a:txBody>
                    <a:bodyPr/>
                    <a:lstStyle/>
                    <a:p>
                      <a:pPr algn="ctr" fontAlgn="ctr"/>
                      <a:r>
                        <a:rPr lang="es-MX" sz="700" u="none" strike="noStrike">
                          <a:effectLst/>
                        </a:rPr>
                        <a:t>Ejercicio.</a:t>
                      </a:r>
                      <a:endParaRPr lang="es-MX" sz="700" b="1" i="0" u="none" strike="noStrike">
                        <a:solidFill>
                          <a:srgbClr val="000000"/>
                        </a:solidFill>
                        <a:effectLst/>
                        <a:latin typeface="Aptos Narrow"/>
                      </a:endParaRPr>
                    </a:p>
                  </a:txBody>
                  <a:tcPr marL="5759" marR="5759" marT="5759" marB="0" anchor="ctr"/>
                </a:tc>
                <a:tc>
                  <a:txBody>
                    <a:bodyPr/>
                    <a:lstStyle/>
                    <a:p>
                      <a:pPr algn="ctr" fontAlgn="ctr"/>
                      <a:r>
                        <a:rPr lang="es-ES" sz="700" u="none" strike="noStrike">
                          <a:effectLst/>
                        </a:rPr>
                        <a:t>Fecha de inicio del periodo que se informa (día/mes/año).</a:t>
                      </a:r>
                      <a:endParaRPr lang="es-ES" sz="700" b="1" i="0" u="none" strike="noStrike">
                        <a:solidFill>
                          <a:srgbClr val="000000"/>
                        </a:solidFill>
                        <a:effectLst/>
                        <a:latin typeface="Aptos Narrow"/>
                      </a:endParaRPr>
                    </a:p>
                  </a:txBody>
                  <a:tcPr marL="5759" marR="5759" marT="5759" marB="0" anchor="ctr"/>
                </a:tc>
                <a:tc>
                  <a:txBody>
                    <a:bodyPr/>
                    <a:lstStyle/>
                    <a:p>
                      <a:pPr algn="ctr" fontAlgn="ctr"/>
                      <a:r>
                        <a:rPr lang="es-ES" sz="700" u="none" strike="noStrike">
                          <a:effectLst/>
                        </a:rPr>
                        <a:t>Fecha de término del periodo que se informa (día/mes/año).</a:t>
                      </a:r>
                      <a:endParaRPr lang="es-ES" sz="700" b="1" i="0" u="none" strike="noStrike">
                        <a:solidFill>
                          <a:srgbClr val="000000"/>
                        </a:solidFill>
                        <a:effectLst/>
                        <a:latin typeface="Aptos Narrow"/>
                      </a:endParaRPr>
                    </a:p>
                  </a:txBody>
                  <a:tcPr marL="5759" marR="5759" marT="5759" marB="0" anchor="ctr"/>
                </a:tc>
                <a:tc>
                  <a:txBody>
                    <a:bodyPr/>
                    <a:lstStyle/>
                    <a:p>
                      <a:pPr algn="ctr" fontAlgn="ctr"/>
                      <a:r>
                        <a:rPr lang="es-ES" sz="700" u="none" strike="noStrike" dirty="0">
                          <a:effectLst/>
                        </a:rPr>
                        <a:t>Nombre completo de la persona servidora pública comisionada (nombre(s) y apellidos).</a:t>
                      </a:r>
                      <a:endParaRPr lang="es-ES" sz="700" b="1" i="0" u="none" strike="noStrike" dirty="0">
                        <a:solidFill>
                          <a:srgbClr val="000000"/>
                        </a:solidFill>
                        <a:effectLst/>
                        <a:latin typeface="Aptos Narrow"/>
                      </a:endParaRPr>
                    </a:p>
                  </a:txBody>
                  <a:tcPr marL="5759" marR="5759" marT="5759" marB="0" anchor="ctr"/>
                </a:tc>
                <a:tc>
                  <a:txBody>
                    <a:bodyPr/>
                    <a:lstStyle/>
                    <a:p>
                      <a:pPr algn="ctr" fontAlgn="ctr"/>
                      <a:r>
                        <a:rPr lang="es-MX" sz="700" u="none" strike="noStrike">
                          <a:effectLst/>
                        </a:rPr>
                        <a:t> Viático Autorizado </a:t>
                      </a:r>
                      <a:endParaRPr lang="es-MX" sz="700" b="1" i="0" u="none" strike="noStrike">
                        <a:solidFill>
                          <a:srgbClr val="000000"/>
                        </a:solidFill>
                        <a:effectLst/>
                        <a:latin typeface="Aptos Narrow"/>
                      </a:endParaRPr>
                    </a:p>
                  </a:txBody>
                  <a:tcPr marL="5759" marR="5759" marT="5759" marB="0" anchor="ctr"/>
                </a:tc>
                <a:tc>
                  <a:txBody>
                    <a:bodyPr/>
                    <a:lstStyle/>
                    <a:p>
                      <a:pPr algn="ctr" fontAlgn="ctr"/>
                      <a:r>
                        <a:rPr lang="es-MX" sz="700" u="none" strike="noStrike">
                          <a:effectLst/>
                        </a:rPr>
                        <a:t> Viático  Solventado </a:t>
                      </a:r>
                      <a:endParaRPr lang="es-MX" sz="700" b="1" i="0" u="none" strike="noStrike">
                        <a:solidFill>
                          <a:srgbClr val="000000"/>
                        </a:solidFill>
                        <a:effectLst/>
                        <a:latin typeface="Aptos Narrow"/>
                      </a:endParaRPr>
                    </a:p>
                  </a:txBody>
                  <a:tcPr marL="5759" marR="5759" marT="5759" marB="0" anchor="ctr"/>
                </a:tc>
                <a:tc>
                  <a:txBody>
                    <a:bodyPr/>
                    <a:lstStyle/>
                    <a:p>
                      <a:pPr algn="ctr" fontAlgn="ctr"/>
                      <a:r>
                        <a:rPr lang="es-ES" sz="700" u="none" strike="noStrike">
                          <a:effectLst/>
                        </a:rPr>
                        <a:t>Lugar y fecha de la comisión.</a:t>
                      </a:r>
                      <a:endParaRPr lang="es-ES" sz="700" b="1" i="0" u="none" strike="noStrike">
                        <a:solidFill>
                          <a:srgbClr val="000000"/>
                        </a:solidFill>
                        <a:effectLst/>
                        <a:latin typeface="Aptos Narrow"/>
                      </a:endParaRPr>
                    </a:p>
                  </a:txBody>
                  <a:tcPr marL="5759" marR="5759" marT="5759" marB="0" anchor="ctr"/>
                </a:tc>
                <a:tc>
                  <a:txBody>
                    <a:bodyPr/>
                    <a:lstStyle/>
                    <a:p>
                      <a:pPr algn="ctr" fontAlgn="ctr"/>
                      <a:r>
                        <a:rPr lang="es-MX" sz="700" u="none" strike="noStrike">
                          <a:effectLst/>
                        </a:rPr>
                        <a:t>Motivo de la comisión.</a:t>
                      </a:r>
                      <a:endParaRPr lang="es-MX" sz="700" b="1" i="0" u="none" strike="noStrike">
                        <a:solidFill>
                          <a:srgbClr val="000000"/>
                        </a:solidFill>
                        <a:effectLst/>
                        <a:latin typeface="Aptos Narrow"/>
                      </a:endParaRPr>
                    </a:p>
                  </a:txBody>
                  <a:tcPr marL="5759" marR="5759" marT="5759" marB="0" anchor="ctr"/>
                </a:tc>
                <a:tc>
                  <a:txBody>
                    <a:bodyPr/>
                    <a:lstStyle/>
                    <a:p>
                      <a:pPr algn="ctr" fontAlgn="ctr"/>
                      <a:r>
                        <a:rPr lang="es-ES" sz="700" u="none" strike="noStrike" dirty="0">
                          <a:effectLst/>
                        </a:rPr>
                        <a:t>Total de gastos de representación (en caso de no contar con esta partida, realizar nota aclaratoria fundada y motivada. </a:t>
                      </a:r>
                      <a:endParaRPr lang="es-ES" sz="700" b="1" i="0" u="none" strike="noStrike" dirty="0">
                        <a:solidFill>
                          <a:srgbClr val="000000"/>
                        </a:solidFill>
                        <a:effectLst/>
                        <a:latin typeface="Aptos Narrow"/>
                      </a:endParaRPr>
                    </a:p>
                  </a:txBody>
                  <a:tcPr marL="5759" marR="5759" marT="5759" marB="0" anchor="ctr"/>
                </a:tc>
                <a:tc>
                  <a:txBody>
                    <a:bodyPr/>
                    <a:lstStyle/>
                    <a:p>
                      <a:pPr algn="ctr" fontAlgn="ctr"/>
                      <a:r>
                        <a:rPr lang="es-MX" sz="700" u="none" strike="noStrike">
                          <a:effectLst/>
                        </a:rPr>
                        <a:t>Área(s) responsable(s) que genera(n), posee(n),</a:t>
                      </a:r>
                      <a:br>
                        <a:rPr lang="es-MX" sz="700" u="none" strike="noStrike">
                          <a:effectLst/>
                        </a:rPr>
                      </a:br>
                      <a:r>
                        <a:rPr lang="es-MX" sz="700" u="none" strike="noStrike">
                          <a:effectLst/>
                        </a:rPr>
                        <a:t>publica(n) y actualiza(n) la información.</a:t>
                      </a:r>
                      <a:endParaRPr lang="es-MX" sz="700" b="1" i="0" u="none" strike="noStrike">
                        <a:solidFill>
                          <a:srgbClr val="000000"/>
                        </a:solidFill>
                        <a:effectLst/>
                        <a:latin typeface="Aptos Narrow"/>
                      </a:endParaRPr>
                    </a:p>
                  </a:txBody>
                  <a:tcPr marL="5759" marR="5759" marT="5759" marB="0" anchor="ctr"/>
                </a:tc>
                <a:tc>
                  <a:txBody>
                    <a:bodyPr/>
                    <a:lstStyle/>
                    <a:p>
                      <a:pPr algn="ctr" fontAlgn="ctr"/>
                      <a:r>
                        <a:rPr lang="es-ES" sz="700" u="none" strike="noStrike">
                          <a:effectLst/>
                        </a:rPr>
                        <a:t>Fecha de actualización de la</a:t>
                      </a:r>
                      <a:br>
                        <a:rPr lang="es-ES" sz="700" u="none" strike="noStrike">
                          <a:effectLst/>
                        </a:rPr>
                      </a:br>
                      <a:r>
                        <a:rPr lang="es-ES" sz="700" u="none" strike="noStrike">
                          <a:effectLst/>
                        </a:rPr>
                        <a:t>información (día/mes/año).</a:t>
                      </a:r>
                      <a:endParaRPr lang="es-ES" sz="700" b="1" i="0" u="none" strike="noStrike">
                        <a:solidFill>
                          <a:srgbClr val="000000"/>
                        </a:solidFill>
                        <a:effectLst/>
                        <a:latin typeface="Aptos Narrow"/>
                      </a:endParaRPr>
                    </a:p>
                  </a:txBody>
                  <a:tcPr marL="5759" marR="5759" marT="5759" marB="0" anchor="ctr"/>
                </a:tc>
                <a:tc>
                  <a:txBody>
                    <a:bodyPr/>
                    <a:lstStyle/>
                    <a:p>
                      <a:pPr algn="ctr" fontAlgn="ctr"/>
                      <a:r>
                        <a:rPr lang="es-MX" sz="700" u="none" strike="noStrike" dirty="0">
                          <a:effectLst/>
                        </a:rPr>
                        <a:t>Nota (espacio para observaciones).</a:t>
                      </a:r>
                      <a:endParaRPr lang="es-MX" sz="700" b="1" i="0" u="none" strike="noStrike" dirty="0">
                        <a:solidFill>
                          <a:srgbClr val="000000"/>
                        </a:solidFill>
                        <a:effectLst/>
                        <a:latin typeface="Aptos Narrow"/>
                      </a:endParaRPr>
                    </a:p>
                  </a:txBody>
                  <a:tcPr marL="5759" marR="5759" marT="5759" marB="0" anchor="ctr"/>
                </a:tc>
                <a:extLst>
                  <a:ext uri="{0D108BD9-81ED-4DB2-BD59-A6C34878D82A}">
                    <a16:rowId xmlns:a16="http://schemas.microsoft.com/office/drawing/2014/main" val="2341722259"/>
                  </a:ext>
                </a:extLst>
              </a:tr>
              <a:tr h="1203619">
                <a:tc>
                  <a:txBody>
                    <a:bodyPr/>
                    <a:lstStyle/>
                    <a:p>
                      <a:pPr algn="ctr" fontAlgn="t"/>
                      <a:r>
                        <a:rPr lang="es-MX" sz="800" b="0" i="0" u="none" strike="noStrike" dirty="0">
                          <a:solidFill>
                            <a:srgbClr val="000000"/>
                          </a:solidFill>
                          <a:effectLst/>
                          <a:latin typeface="Aptos Narrow"/>
                        </a:rPr>
                        <a:t>2026</a:t>
                      </a:r>
                    </a:p>
                  </a:txBody>
                  <a:tcPr marL="9525" marR="9525" marT="9525" marB="0"/>
                </a:tc>
                <a:tc>
                  <a:txBody>
                    <a:bodyPr/>
                    <a:lstStyle/>
                    <a:p>
                      <a:pPr algn="ctr" fontAlgn="t"/>
                      <a:r>
                        <a:rPr lang="es-MX" sz="800" b="0" i="0" u="none" strike="noStrike" dirty="0">
                          <a:solidFill>
                            <a:srgbClr val="000000"/>
                          </a:solidFill>
                          <a:effectLst/>
                          <a:latin typeface="Aptos Narrow"/>
                        </a:rPr>
                        <a:t>01/04/2026</a:t>
                      </a:r>
                    </a:p>
                  </a:txBody>
                  <a:tcPr marL="9525" marR="9525" marT="9525" marB="0"/>
                </a:tc>
                <a:tc>
                  <a:txBody>
                    <a:bodyPr/>
                    <a:lstStyle/>
                    <a:p>
                      <a:pPr algn="ctr" fontAlgn="t"/>
                      <a:r>
                        <a:rPr lang="es-MX" sz="800" b="0" i="0" u="none" strike="noStrike" dirty="0">
                          <a:solidFill>
                            <a:srgbClr val="000000"/>
                          </a:solidFill>
                          <a:effectLst/>
                          <a:latin typeface="Aptos Narrow"/>
                        </a:rPr>
                        <a:t>30/04/2026</a:t>
                      </a:r>
                    </a:p>
                  </a:txBody>
                  <a:tcPr marL="9525" marR="9525" marT="9525" marB="0"/>
                </a:tc>
                <a:tc>
                  <a:txBody>
                    <a:bodyPr/>
                    <a:lstStyle/>
                    <a:p>
                      <a:pPr algn="ctr" fontAlgn="t"/>
                      <a:r>
                        <a:rPr lang="es-MX" sz="800" b="0" i="0" u="none" strike="noStrike">
                          <a:solidFill>
                            <a:srgbClr val="000000"/>
                          </a:solidFill>
                          <a:effectLst/>
                          <a:latin typeface="Aptos Narrow"/>
                        </a:rPr>
                        <a:t>sin dato </a:t>
                      </a:r>
                    </a:p>
                  </a:txBody>
                  <a:tcPr marL="9525" marR="9525" marT="9525" marB="0"/>
                </a:tc>
                <a:tc>
                  <a:txBody>
                    <a:bodyPr/>
                    <a:lstStyle/>
                    <a:p>
                      <a:pPr algn="l" fontAlgn="t"/>
                      <a:r>
                        <a:rPr lang="es-MX" sz="800" b="0" i="0" u="none" strike="noStrike" dirty="0">
                          <a:solidFill>
                            <a:srgbClr val="000000"/>
                          </a:solidFill>
                          <a:effectLst/>
                          <a:latin typeface="Aptos Narrow"/>
                        </a:rPr>
                        <a:t>                750.00 </a:t>
                      </a:r>
                    </a:p>
                  </a:txBody>
                  <a:tcPr marL="9525" marR="9525" marT="9525" marB="0"/>
                </a:tc>
                <a:tc>
                  <a:txBody>
                    <a:bodyPr/>
                    <a:lstStyle/>
                    <a:p>
                      <a:pPr algn="ctr" fontAlgn="t"/>
                      <a:r>
                        <a:rPr lang="es-MX" sz="800" b="0" i="0" u="none" strike="noStrike">
                          <a:solidFill>
                            <a:srgbClr val="000000"/>
                          </a:solidFill>
                          <a:effectLst/>
                          <a:latin typeface="Aptos Narrow"/>
                        </a:rPr>
                        <a:t> Comprobado $264.00      Reintegrado   $486.00 </a:t>
                      </a:r>
                    </a:p>
                  </a:txBody>
                  <a:tcPr marL="9525" marR="9525" marT="9525" marB="0"/>
                </a:tc>
                <a:tc>
                  <a:txBody>
                    <a:bodyPr/>
                    <a:lstStyle/>
                    <a:p>
                      <a:pPr algn="ctr" fontAlgn="t"/>
                      <a:r>
                        <a:rPr lang="es-ES" sz="800" b="0" i="0" u="none" strike="noStrike">
                          <a:solidFill>
                            <a:srgbClr val="000000"/>
                          </a:solidFill>
                          <a:effectLst/>
                          <a:latin typeface="Aptos Narrow"/>
                        </a:rPr>
                        <a:t>Guadalupe,N.L.                   17 de Enero del 2026.</a:t>
                      </a:r>
                    </a:p>
                  </a:txBody>
                  <a:tcPr marL="9525" marR="9525" marT="9525" marB="0"/>
                </a:tc>
                <a:tc>
                  <a:txBody>
                    <a:bodyPr/>
                    <a:lstStyle/>
                    <a:p>
                      <a:pPr algn="l" fontAlgn="t"/>
                      <a:r>
                        <a:rPr lang="es-ES" sz="800" b="0" i="0" u="none" strike="noStrike" dirty="0">
                          <a:solidFill>
                            <a:srgbClr val="000000"/>
                          </a:solidFill>
                          <a:effectLst/>
                          <a:latin typeface="Aptos Narrow"/>
                        </a:rPr>
                        <a:t>Brindar soporte técnico en lo relativo al Tema de Comunicación Social, durante Gira de Trabajo del Alcalde, Lic. Javier Díaz González, Presidente Municipal de Saltillo, Coahuila, en el Evento "juegos de Leyendas"</a:t>
                      </a:r>
                    </a:p>
                  </a:txBody>
                  <a:tcPr marL="9525" marR="9525" marT="9525" marB="0"/>
                </a:tc>
                <a:tc>
                  <a:txBody>
                    <a:bodyPr/>
                    <a:lstStyle/>
                    <a:p>
                      <a:pPr algn="l" fontAlgn="t"/>
                      <a:r>
                        <a:rPr lang="es-MX" sz="700" u="none" strike="noStrike" dirty="0">
                          <a:effectLst/>
                        </a:rPr>
                        <a:t> </a:t>
                      </a:r>
                      <a:endParaRPr lang="es-MX" sz="700" b="0" i="0" u="none" strike="noStrike" dirty="0">
                        <a:solidFill>
                          <a:srgbClr val="000000"/>
                        </a:solidFill>
                        <a:effectLst/>
                        <a:latin typeface="Aptos Narrow"/>
                      </a:endParaRPr>
                    </a:p>
                  </a:txBody>
                  <a:tcPr marL="5759" marR="5759" marT="5759" marB="0"/>
                </a:tc>
                <a:tc>
                  <a:txBody>
                    <a:bodyPr/>
                    <a:lstStyle/>
                    <a:p>
                      <a:pPr algn="l" fontAlgn="t"/>
                      <a:r>
                        <a:rPr lang="es-MX" sz="700" u="none" strike="noStrike" dirty="0">
                          <a:effectLst/>
                        </a:rPr>
                        <a:t>Dirección Administrativa </a:t>
                      </a:r>
                      <a:endParaRPr lang="es-MX" sz="700" b="0" i="0" u="none" strike="noStrike" dirty="0">
                        <a:solidFill>
                          <a:srgbClr val="000000"/>
                        </a:solidFill>
                        <a:effectLst/>
                        <a:latin typeface="Aptos Narrow"/>
                      </a:endParaRPr>
                    </a:p>
                  </a:txBody>
                  <a:tcPr marL="5759" marR="5759" marT="5759" marB="0"/>
                </a:tc>
                <a:tc>
                  <a:txBody>
                    <a:bodyPr/>
                    <a:lstStyle/>
                    <a:p>
                      <a:pPr algn="ctr" fontAlgn="t"/>
                      <a:r>
                        <a:rPr lang="es-MX" sz="700" u="none" strike="noStrike" dirty="0">
                          <a:effectLst/>
                        </a:rPr>
                        <a:t>30/04/2026</a:t>
                      </a:r>
                      <a:endParaRPr lang="es-MX" sz="700" b="0" i="0" u="none" strike="noStrike" dirty="0">
                        <a:solidFill>
                          <a:srgbClr val="000000"/>
                        </a:solidFill>
                        <a:effectLst/>
                        <a:latin typeface="Aptos Narrow"/>
                      </a:endParaRPr>
                    </a:p>
                  </a:txBody>
                  <a:tcPr marL="5759" marR="5759" marT="5759" marB="0"/>
                </a:tc>
                <a:tc>
                  <a:txBody>
                    <a:bodyPr/>
                    <a:lstStyle/>
                    <a:p>
                      <a:pPr algn="l" fontAlgn="t"/>
                      <a:r>
                        <a:rPr lang="es-ES" sz="700" u="none" strike="noStrike" dirty="0">
                          <a:effectLst/>
                        </a:rPr>
                        <a:t>De conformidad con el Capítulo III, Sección I denominado De la Información Reservada, en el artículo 79 fracciones I, IV,  VII y XIV de la Ley de Transparencia y Acceso a la Información Pública del Estado de Coahuila de Zaragoza, me permito informar que los nombres de los servidores públicos es información reservada por materia de seguridad de acuerdo con las funciones y atribuciones de la Comisaría de Seguridad y Protección Ciudadana. </a:t>
                      </a:r>
                      <a:endParaRPr lang="es-ES" sz="700" b="0" i="0" u="none" strike="noStrike" dirty="0">
                        <a:solidFill>
                          <a:srgbClr val="000000"/>
                        </a:solidFill>
                        <a:effectLst/>
                        <a:latin typeface="Aptos Narrow"/>
                      </a:endParaRPr>
                    </a:p>
                  </a:txBody>
                  <a:tcPr marL="5759" marR="5759" marT="5759" marB="0"/>
                </a:tc>
                <a:extLst>
                  <a:ext uri="{0D108BD9-81ED-4DB2-BD59-A6C34878D82A}">
                    <a16:rowId xmlns:a16="http://schemas.microsoft.com/office/drawing/2014/main" val="10458212"/>
                  </a:ext>
                </a:extLst>
              </a:tr>
            </a:tbl>
          </a:graphicData>
        </a:graphic>
      </p:graphicFrame>
    </p:spTree>
    <p:extLst>
      <p:ext uri="{BB962C8B-B14F-4D97-AF65-F5344CB8AC3E}">
        <p14:creationId xmlns:p14="http://schemas.microsoft.com/office/powerpoint/2010/main" val="376702502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Ángulos">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Ángulo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Ángulo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2468</TotalTime>
  <Words>480</Words>
  <Application>Microsoft Office PowerPoint</Application>
  <PresentationFormat>Panorámica</PresentationFormat>
  <Paragraphs>35</Paragraphs>
  <Slides>1</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vt:i4>
      </vt:variant>
    </vt:vector>
  </HeadingPairs>
  <TitlesOfParts>
    <vt:vector size="7" baseType="lpstr">
      <vt:lpstr>Aptos Narrow</vt:lpstr>
      <vt:lpstr>Arial</vt:lpstr>
      <vt:lpstr>Franklin Gothic Book</vt:lpstr>
      <vt:lpstr>Franklin Gothic Medium</vt:lpstr>
      <vt:lpstr>Wingdings</vt:lpstr>
      <vt:lpstr>Ángulos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Mar López</cp:lastModifiedBy>
  <cp:revision>141</cp:revision>
  <cp:lastPrinted>2018-02-13T17:09:28Z</cp:lastPrinted>
  <dcterms:created xsi:type="dcterms:W3CDTF">2018-02-03T22:13:09Z</dcterms:created>
  <dcterms:modified xsi:type="dcterms:W3CDTF">2026-05-04T17:32:46Z</dcterms:modified>
</cp:coreProperties>
</file>